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2" r:id="rId7"/>
    <p:sldId id="261" r:id="rId8"/>
    <p:sldId id="263" r:id="rId9"/>
    <p:sldId id="275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D792"/>
    <a:srgbClr val="42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CCFBB-64C7-49A1-B22E-8FA3DCBF5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C59B36-11E9-44DE-ABA2-621D0161E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561673-3B9A-40CF-B86E-94528A5EC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64B0-CEEC-47A9-9701-42E0F4E632AB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6504C-A26E-4F48-AA5A-BDC48E237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48DE56-39E0-4B82-9774-C94025867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64B96-24E2-454C-A2DF-03F6D39E4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24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726C4-6C76-4F90-B6F5-4641051C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4E1586-CB49-4E1F-B231-1A7616FC2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71705B-F0EF-4B5A-B5DD-853D5818C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64B0-CEEC-47A9-9701-42E0F4E632AB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00964-9D29-4571-861F-7A866D0D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6C6DE0-60EA-4C71-B400-46A8878F8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64B96-24E2-454C-A2DF-03F6D39E4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775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98A3917-12B0-4865-96DE-CCE4C6274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80E255-0F7C-43F9-BBCA-4DD911014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D5EFF-B8D2-4BA6-A066-3ADE0297E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64B0-CEEC-47A9-9701-42E0F4E632AB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9C0C9-FC0D-4165-8BB6-83E8289D0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97EC46-90B3-4CAC-A73D-D53CF21C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64B96-24E2-454C-A2DF-03F6D39E4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477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E4782-B86A-4B56-ADE4-EBF82B4A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A8B5C8-C5CC-4756-8141-F17330DA3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883814-EA42-4280-9A6B-25F54DDFF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64B0-CEEC-47A9-9701-42E0F4E632AB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AF4F60-0B33-4F19-93F0-C6DC9F447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3C29C3-C23E-44D6-B1EF-72CD37F0A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64B96-24E2-454C-A2DF-03F6D39E4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089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2F873-6B30-4434-8C84-454F76B9C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E2783B-99D0-451D-997C-012F4EAE5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3050B8-ACC3-4E26-8753-C2C6D0C9B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64B0-CEEC-47A9-9701-42E0F4E632AB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3CE776-5002-4449-8605-2FC0DF91D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8ABC3D-E88D-4EA1-8388-B54E1B6FB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64B96-24E2-454C-A2DF-03F6D39E4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588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37781-6E86-4A7F-9976-E7D36DFD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B26F1-5F1F-46CE-A347-FC358D6D9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91B02-F64A-4934-A1DC-95B7613CC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B0175D-7CA3-411C-8127-AF48D982E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64B0-CEEC-47A9-9701-42E0F4E632AB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7A02A7-8915-4DA0-AFB8-9513274B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CBBEF0-D8F8-46D7-A757-C94CC194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64B96-24E2-454C-A2DF-03F6D39E4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3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91326-A69A-46E6-80FE-E1CEE3288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D88B15-F78D-4332-8973-91868ABEB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6E3257-EE3D-4A8F-8E0E-6C3FC64DF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BBC040-4EB3-454B-85C8-27C301885C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DC374D-4909-40F0-B8E5-90A5B78AF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7EA942-4F29-4D1E-B6C8-5ACF1F90A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64B0-CEEC-47A9-9701-42E0F4E632AB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F8B95E-A27B-46F1-B2EE-3663F38C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2C7049-FF24-4EE4-A2CF-3E45A4B0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64B96-24E2-454C-A2DF-03F6D39E4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874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76E8C-861A-4FCE-B4FB-C0CC6A52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908163-9983-4469-81D4-B160548D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64B0-CEEC-47A9-9701-42E0F4E632AB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75008F-983F-40F9-8E62-45FCE5B6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0CA2A1-B357-422D-A74B-ADF75DEB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64B96-24E2-454C-A2DF-03F6D39E4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187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8E9A0F-FCB2-4A5F-A26A-2F494CDFE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64B0-CEEC-47A9-9701-42E0F4E632AB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59CB74-3EDE-421C-97D1-6D9E79C1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D45678-588E-4947-AF41-2F404A7D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64B96-24E2-454C-A2DF-03F6D39E4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1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55362-49E4-4693-925F-26242101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D5A05-386E-4CE4-86C5-C43810F71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D62C43-F325-4783-82AE-119C42F8C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F2142B-E1AF-46AB-AA16-0CE83582B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64B0-CEEC-47A9-9701-42E0F4E632AB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CD8846-9102-4AF7-A781-88464C01E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E302AE-BF14-4AFB-A7FD-5428A6F4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64B96-24E2-454C-A2DF-03F6D39E4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189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7C125-6DEE-492B-9709-C8703B56A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F7176C-E91E-4FA6-988B-FB3ABEF51D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F1A879-5CEC-4C15-B42B-2AA1485DF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9DB8D7-8260-4740-A653-01D679FD5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64B0-CEEC-47A9-9701-42E0F4E632AB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78F496-636D-47CE-826A-24E1B4DF9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501281-32B0-4691-BF02-3154FE72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64B96-24E2-454C-A2DF-03F6D39E4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123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055A29-E131-4B81-831D-27C67FF3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5B30F0-8B62-43B3-83F0-13470271F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D07C5F-0AD6-49EC-BF28-B382EC6BC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C64B0-CEEC-47A9-9701-42E0F4E632AB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6ECDC-C00F-4238-92C2-00E172A0CC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05B6B-1A9F-4A7A-9DE1-E3EA9D22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64B96-24E2-454C-A2DF-03F6D39E4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043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D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415A57F-D493-491E-9A77-CB659A1D4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196" y="1659819"/>
            <a:ext cx="4951517" cy="4951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862CBC-0714-4B87-8FC5-C945E9ED4EFC}"/>
              </a:ext>
            </a:extLst>
          </p:cNvPr>
          <p:cNvSpPr txBox="1"/>
          <p:nvPr/>
        </p:nvSpPr>
        <p:spPr>
          <a:xfrm>
            <a:off x="3778793" y="3435143"/>
            <a:ext cx="1137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300" dirty="0">
                <a:ln w="28575">
                  <a:solidFill>
                    <a:srgbClr val="424141"/>
                  </a:solidFill>
                </a:ln>
                <a:solidFill>
                  <a:srgbClr val="A4D79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BAF2BA-225A-4B9D-A154-2F05AE55A409}"/>
              </a:ext>
            </a:extLst>
          </p:cNvPr>
          <p:cNvSpPr txBox="1"/>
          <p:nvPr/>
        </p:nvSpPr>
        <p:spPr>
          <a:xfrm>
            <a:off x="3778793" y="2217311"/>
            <a:ext cx="1137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300" dirty="0">
                <a:ln w="28575">
                  <a:solidFill>
                    <a:srgbClr val="424141"/>
                  </a:solidFill>
                </a:ln>
                <a:solidFill>
                  <a:srgbClr val="A4D79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F661A-948F-4988-B03C-DB6FC4186E43}"/>
              </a:ext>
            </a:extLst>
          </p:cNvPr>
          <p:cNvSpPr txBox="1"/>
          <p:nvPr/>
        </p:nvSpPr>
        <p:spPr>
          <a:xfrm>
            <a:off x="5285071" y="2217310"/>
            <a:ext cx="1137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300" dirty="0">
                <a:ln w="28575">
                  <a:solidFill>
                    <a:srgbClr val="424141"/>
                  </a:solidFill>
                </a:ln>
                <a:solidFill>
                  <a:srgbClr val="A4D79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98B25-7872-40AA-BC2B-F4C5B69E0FA0}"/>
              </a:ext>
            </a:extLst>
          </p:cNvPr>
          <p:cNvSpPr txBox="1"/>
          <p:nvPr/>
        </p:nvSpPr>
        <p:spPr>
          <a:xfrm>
            <a:off x="6658930" y="2217310"/>
            <a:ext cx="1137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300" dirty="0">
                <a:ln w="28575">
                  <a:solidFill>
                    <a:srgbClr val="424141"/>
                  </a:solidFill>
                </a:ln>
                <a:solidFill>
                  <a:srgbClr val="A4D79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88D47-10DD-4C13-9B6B-BAE84A79F4B0}"/>
              </a:ext>
            </a:extLst>
          </p:cNvPr>
          <p:cNvSpPr txBox="1"/>
          <p:nvPr/>
        </p:nvSpPr>
        <p:spPr>
          <a:xfrm>
            <a:off x="6658931" y="3435143"/>
            <a:ext cx="1137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300" dirty="0">
                <a:ln w="28575">
                  <a:solidFill>
                    <a:srgbClr val="424141"/>
                  </a:solidFill>
                </a:ln>
                <a:solidFill>
                  <a:srgbClr val="A4D79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어</a:t>
            </a:r>
          </a:p>
        </p:txBody>
      </p:sp>
    </p:spTree>
    <p:extLst>
      <p:ext uri="{BB962C8B-B14F-4D97-AF65-F5344CB8AC3E}">
        <p14:creationId xmlns:p14="http://schemas.microsoft.com/office/powerpoint/2010/main" val="3217658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908DB7-7083-4F06-BCA3-F0CD90C82972}"/>
              </a:ext>
            </a:extLst>
          </p:cNvPr>
          <p:cNvSpPr txBox="1"/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b="1" dirty="0">
                <a:latin typeface="휴먼모음T" panose="02030504000101010101" pitchFamily="18" charset="-127"/>
                <a:ea typeface="휴먼모음T" panose="02030504000101010101" pitchFamily="18" charset="-127"/>
                <a:cs typeface="+mj-cs"/>
              </a:rPr>
              <a:t>사용기술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71CB63-86A6-440C-AF1D-671479373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" r="-1" b="2299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7449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A26160-9DC5-4B3B-A991-0D4A08303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76" y="1606537"/>
            <a:ext cx="3971412" cy="665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41EB92-43AC-4D5A-91ED-C3C77FB5AC7E}"/>
              </a:ext>
            </a:extLst>
          </p:cNvPr>
          <p:cNvSpPr txBox="1"/>
          <p:nvPr/>
        </p:nvSpPr>
        <p:spPr>
          <a:xfrm>
            <a:off x="1783005" y="1151513"/>
            <a:ext cx="973267" cy="369332"/>
          </a:xfrm>
          <a:prstGeom prst="rect">
            <a:avLst/>
          </a:prstGeom>
          <a:noFill/>
          <a:ln w="19050">
            <a:solidFill>
              <a:srgbClr val="A4D79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학습 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A9F0E-EB9E-4251-BA34-3E0C29BDD514}"/>
              </a:ext>
            </a:extLst>
          </p:cNvPr>
          <p:cNvSpPr txBox="1"/>
          <p:nvPr/>
        </p:nvSpPr>
        <p:spPr>
          <a:xfrm>
            <a:off x="8171764" y="1151513"/>
            <a:ext cx="973267" cy="369332"/>
          </a:xfrm>
          <a:prstGeom prst="rect">
            <a:avLst/>
          </a:prstGeom>
          <a:noFill/>
          <a:ln w="19050">
            <a:solidFill>
              <a:srgbClr val="A4D79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 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0971BD-BA8F-41C5-B22D-0961E0733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922" y="1680564"/>
            <a:ext cx="3028950" cy="1514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519B67-2BD5-480E-8FF1-4FF072B12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7" y="4274513"/>
            <a:ext cx="2546989" cy="1431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650FEA-739D-46E2-B31C-CF28AE348C61}"/>
              </a:ext>
            </a:extLst>
          </p:cNvPr>
          <p:cNvSpPr txBox="1"/>
          <p:nvPr/>
        </p:nvSpPr>
        <p:spPr>
          <a:xfrm>
            <a:off x="1704903" y="3396137"/>
            <a:ext cx="1222747" cy="369332"/>
          </a:xfrm>
          <a:prstGeom prst="rect">
            <a:avLst/>
          </a:prstGeom>
          <a:noFill/>
          <a:ln w="19050">
            <a:solidFill>
              <a:srgbClr val="A4D79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 언어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67D6C3-AA79-47C0-82F6-21CE38CEB9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18" y="3928228"/>
            <a:ext cx="1856432" cy="1856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DF7096-3699-484A-8039-DDEE57650FFC}"/>
              </a:ext>
            </a:extLst>
          </p:cNvPr>
          <p:cNvSpPr txBox="1"/>
          <p:nvPr/>
        </p:nvSpPr>
        <p:spPr>
          <a:xfrm>
            <a:off x="8269876" y="3389914"/>
            <a:ext cx="1222747" cy="369332"/>
          </a:xfrm>
          <a:prstGeom prst="rect">
            <a:avLst/>
          </a:prstGeom>
          <a:noFill/>
          <a:ln w="19050">
            <a:solidFill>
              <a:srgbClr val="A4D79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TTS API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05B427E-5755-4FA0-945F-E2755AF47F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213" y="3820316"/>
            <a:ext cx="3806403" cy="199836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240457-649A-41C5-BE33-B87421612F1E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rgbClr val="A4D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564FCD4-9A08-4D69-8B3E-16CBE65C3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08" y="-228183"/>
            <a:ext cx="2716070" cy="135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3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EEF0A0-2058-4A05-94A1-F8372A7AB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09" y="1079750"/>
            <a:ext cx="3354036" cy="562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563D97-9999-4CF0-818C-D70B78EC47F7}"/>
              </a:ext>
            </a:extLst>
          </p:cNvPr>
          <p:cNvSpPr txBox="1"/>
          <p:nvPr/>
        </p:nvSpPr>
        <p:spPr>
          <a:xfrm>
            <a:off x="7882340" y="2393544"/>
            <a:ext cx="43296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학습이 간편하고 쉬운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Teachable Machine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9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CLASS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구성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CLASS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당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600~800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IMAGE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학습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Epochs : 50</a:t>
            </a: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Batch Size : 16</a:t>
            </a: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EA3308-165A-4B5D-812F-9E9EF67AD516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rgbClr val="A4D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260E8C-336A-45BF-A717-9DECA5488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08" y="-228183"/>
            <a:ext cx="2716070" cy="13580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FA15B8E-8650-49E9-8366-00FD45F18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3" y="1686196"/>
            <a:ext cx="7346005" cy="48310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BF8FB78-D602-41F3-8179-567D99F11861}"/>
              </a:ext>
            </a:extLst>
          </p:cNvPr>
          <p:cNvSpPr/>
          <p:nvPr/>
        </p:nvSpPr>
        <p:spPr>
          <a:xfrm>
            <a:off x="1044729" y="4145313"/>
            <a:ext cx="1075619" cy="19229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87E50-9C35-4AD7-B409-0933BEFC2EF7}"/>
              </a:ext>
            </a:extLst>
          </p:cNvPr>
          <p:cNvSpPr/>
          <p:nvPr/>
        </p:nvSpPr>
        <p:spPr>
          <a:xfrm>
            <a:off x="4069933" y="3896140"/>
            <a:ext cx="910212" cy="24917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DB4D17-7FED-4D4C-8934-04D7D0792B88}"/>
              </a:ext>
            </a:extLst>
          </p:cNvPr>
          <p:cNvSpPr/>
          <p:nvPr/>
        </p:nvSpPr>
        <p:spPr>
          <a:xfrm>
            <a:off x="5710993" y="3721653"/>
            <a:ext cx="910212" cy="24917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0FDC7D-23DE-4171-A7E4-1AAED98B67FD}"/>
              </a:ext>
            </a:extLst>
          </p:cNvPr>
          <p:cNvSpPr/>
          <p:nvPr/>
        </p:nvSpPr>
        <p:spPr>
          <a:xfrm>
            <a:off x="1018635" y="5176936"/>
            <a:ext cx="801330" cy="36689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9D6F8F0-907A-448F-BF2B-36C5CF4DB864}"/>
              </a:ext>
            </a:extLst>
          </p:cNvPr>
          <p:cNvCxnSpPr>
            <a:cxnSpLocks/>
          </p:cNvCxnSpPr>
          <p:nvPr/>
        </p:nvCxnSpPr>
        <p:spPr>
          <a:xfrm flipH="1">
            <a:off x="2157930" y="3802498"/>
            <a:ext cx="510174" cy="3247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9920767-791D-421A-A542-6FC3F1F5BFC4}"/>
              </a:ext>
            </a:extLst>
          </p:cNvPr>
          <p:cNvCxnSpPr>
            <a:cxnSpLocks/>
          </p:cNvCxnSpPr>
          <p:nvPr/>
        </p:nvCxnSpPr>
        <p:spPr>
          <a:xfrm flipH="1">
            <a:off x="1850886" y="4833815"/>
            <a:ext cx="510174" cy="3247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8F4802C-F9AC-41F8-B19C-84139DAAC374}"/>
              </a:ext>
            </a:extLst>
          </p:cNvPr>
          <p:cNvCxnSpPr>
            <a:cxnSpLocks/>
          </p:cNvCxnSpPr>
          <p:nvPr/>
        </p:nvCxnSpPr>
        <p:spPr>
          <a:xfrm flipH="1">
            <a:off x="4525039" y="3477760"/>
            <a:ext cx="510174" cy="3247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EB68704-CBC6-4D7A-ABC6-36E39597582B}"/>
              </a:ext>
            </a:extLst>
          </p:cNvPr>
          <p:cNvCxnSpPr>
            <a:cxnSpLocks/>
          </p:cNvCxnSpPr>
          <p:nvPr/>
        </p:nvCxnSpPr>
        <p:spPr>
          <a:xfrm flipH="1">
            <a:off x="6111031" y="3315391"/>
            <a:ext cx="510174" cy="3247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26FD640-AEFF-4AD3-91C1-CC97D932EF9B}"/>
              </a:ext>
            </a:extLst>
          </p:cNvPr>
          <p:cNvSpPr txBox="1"/>
          <p:nvPr/>
        </p:nvSpPr>
        <p:spPr>
          <a:xfrm>
            <a:off x="2376491" y="3063834"/>
            <a:ext cx="1605315" cy="7386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버튼 클릭으로 실시간 학습 데이터 업로드 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60047-763E-4A58-A42B-313D8C63F475}"/>
              </a:ext>
            </a:extLst>
          </p:cNvPr>
          <p:cNvSpPr txBox="1"/>
          <p:nvPr/>
        </p:nvSpPr>
        <p:spPr>
          <a:xfrm>
            <a:off x="2355561" y="4289792"/>
            <a:ext cx="1314525" cy="523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웹캠이나</a:t>
            </a:r>
            <a:r>
              <a:rPr lang="ko-KR" altLang="en-US" sz="1400" dirty="0"/>
              <a:t> 파일 중 선택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E29498-3892-47D4-AE19-A11C4F3898A3}"/>
              </a:ext>
            </a:extLst>
          </p:cNvPr>
          <p:cNvSpPr txBox="1"/>
          <p:nvPr/>
        </p:nvSpPr>
        <p:spPr>
          <a:xfrm>
            <a:off x="4200369" y="2939280"/>
            <a:ext cx="1510624" cy="523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파라미터를 조절하여 학습 가능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BDCC8D-214C-477D-9AAC-221D804A0C83}"/>
              </a:ext>
            </a:extLst>
          </p:cNvPr>
          <p:cNvSpPr txBox="1"/>
          <p:nvPr/>
        </p:nvSpPr>
        <p:spPr>
          <a:xfrm>
            <a:off x="5969534" y="2793683"/>
            <a:ext cx="1341249" cy="523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다양한 언어로 </a:t>
            </a:r>
            <a:r>
              <a:rPr lang="en-US" altLang="ko-KR" sz="1400" dirty="0"/>
              <a:t>Export </a:t>
            </a:r>
            <a:r>
              <a:rPr lang="ko-KR" altLang="en-US" sz="1400" dirty="0"/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1013758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8E2CB0-01BE-4D2C-94B4-E21525A52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781" y="1437598"/>
            <a:ext cx="2209923" cy="2209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68B74B-865B-499C-99B5-4CEC2CE86E15}"/>
              </a:ext>
            </a:extLst>
          </p:cNvPr>
          <p:cNvSpPr txBox="1"/>
          <p:nvPr/>
        </p:nvSpPr>
        <p:spPr>
          <a:xfrm>
            <a:off x="4341898" y="4356154"/>
            <a:ext cx="5102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시각적으로 보여주기 용이한 웹으로 제작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데스크탑과 휴대폰 모두 사용할 수 있는 범용성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Python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보다 가벼운 구동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A980B6-F06B-4B81-97A1-F9B5AFD96EF5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rgbClr val="A4D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C7423-F20A-49E2-87D4-6E574F679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08" y="-228183"/>
            <a:ext cx="2716070" cy="135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60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21FF62-FC8A-49D9-B025-F66607371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0" y="2958466"/>
            <a:ext cx="3475316" cy="19539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8A980B6-F06B-4B81-97A1-F9B5AFD96EF5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rgbClr val="A4D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C7423-F20A-49E2-87D4-6E574F679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08" y="-228183"/>
            <a:ext cx="2716070" cy="1358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48C5DF-A5E0-403D-A5D3-F0ECBA588224}"/>
              </a:ext>
            </a:extLst>
          </p:cNvPr>
          <p:cNvSpPr txBox="1"/>
          <p:nvPr/>
        </p:nvSpPr>
        <p:spPr>
          <a:xfrm>
            <a:off x="6563846" y="1926589"/>
            <a:ext cx="3052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JS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–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Count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부분 캡처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IMG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7BEEE-5A96-4625-9A3B-EBEFA012DE7C}"/>
              </a:ext>
            </a:extLst>
          </p:cNvPr>
          <p:cNvSpPr txBox="1"/>
          <p:nvPr/>
        </p:nvSpPr>
        <p:spPr>
          <a:xfrm>
            <a:off x="5735144" y="3527893"/>
            <a:ext cx="5102483" cy="167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성능 향상을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delay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메서드 대신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Count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변수를 생성하여 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predic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40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번 연속으로 될 경우 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innerHTML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 동작하도록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2646939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8A980B6-F06B-4B81-97A1-F9B5AFD96EF5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rgbClr val="A4D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C7423-F20A-49E2-87D4-6E574F679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08" y="-228183"/>
            <a:ext cx="2716070" cy="13580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5B1690-DEB0-48CF-9932-322B4F97D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718" y="923330"/>
            <a:ext cx="3806403" cy="1698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C95E7F-C84F-4B4B-B306-D139B57B4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41" y="2756331"/>
            <a:ext cx="4368397" cy="24009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DC5E3F-6886-4FFD-8C39-0C6199C25FC7}"/>
              </a:ext>
            </a:extLst>
          </p:cNvPr>
          <p:cNvSpPr txBox="1"/>
          <p:nvPr/>
        </p:nvSpPr>
        <p:spPr>
          <a:xfrm>
            <a:off x="476680" y="5654867"/>
            <a:ext cx="5102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별로의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PLUG IN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없이 간편하게 사용 가능한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API</a:t>
            </a:r>
          </a:p>
          <a:p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BC27F55-2678-4A16-B742-2AD9228C9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743" y="2756331"/>
            <a:ext cx="5399709" cy="21232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985A5D-9932-46F2-A91C-125BDC50FA1C}"/>
              </a:ext>
            </a:extLst>
          </p:cNvPr>
          <p:cNvSpPr txBox="1"/>
          <p:nvPr/>
        </p:nvSpPr>
        <p:spPr>
          <a:xfrm>
            <a:off x="6692894" y="5654866"/>
            <a:ext cx="5102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다양한 웹 브라우저에서 지원하여 높은 범용성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134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908DB7-7083-4F06-BCA3-F0CD90C82972}"/>
              </a:ext>
            </a:extLst>
          </p:cNvPr>
          <p:cNvSpPr txBox="1"/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b="1" dirty="0">
                <a:latin typeface="+mj-lt"/>
                <a:ea typeface="+mj-ea"/>
                <a:cs typeface="+mj-cs"/>
              </a:rPr>
              <a:t>기대효과 및 개선방향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B541C5-681A-43D1-A2E9-4601740D3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" r="-1" b="2299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06503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68B74B-865B-499C-99B5-4CEC2CE86E15}"/>
              </a:ext>
            </a:extLst>
          </p:cNvPr>
          <p:cNvSpPr txBox="1"/>
          <p:nvPr/>
        </p:nvSpPr>
        <p:spPr>
          <a:xfrm>
            <a:off x="8124549" y="4735313"/>
            <a:ext cx="3351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다양한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수어를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학습시켜 번역 서비스에서 나아가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수어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학습 서비스로 확장 가능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A980B6-F06B-4B81-97A1-F9B5AFD96EF5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rgbClr val="A4D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C7423-F20A-49E2-87D4-6E574F679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08" y="-228183"/>
            <a:ext cx="2716070" cy="13580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E26CC1-3246-433A-A795-339D1EF6F8FD}"/>
              </a:ext>
            </a:extLst>
          </p:cNvPr>
          <p:cNvSpPr txBox="1"/>
          <p:nvPr/>
        </p:nvSpPr>
        <p:spPr>
          <a:xfrm>
            <a:off x="510967" y="266168"/>
            <a:ext cx="103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3BA7CE-7804-46FC-A3B7-D9195FFC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87" y="2099260"/>
            <a:ext cx="2165451" cy="180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A543CD-4943-4EEC-9563-338E15D5B888}"/>
              </a:ext>
            </a:extLst>
          </p:cNvPr>
          <p:cNvSpPr txBox="1"/>
          <p:nvPr/>
        </p:nvSpPr>
        <p:spPr>
          <a:xfrm>
            <a:off x="4342295" y="4735313"/>
            <a:ext cx="308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농인들과의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의사소통은 어렵다는 인식 개선</a:t>
            </a:r>
          </a:p>
        </p:txBody>
      </p:sp>
      <p:pic>
        <p:nvPicPr>
          <p:cNvPr id="1030" name="Picture 6" descr="Determine My Learning Style">
            <a:extLst>
              <a:ext uri="{FF2B5EF4-FFF2-40B4-BE49-F238E27FC236}">
                <a16:creationId xmlns:a16="http://schemas.microsoft.com/office/drawing/2014/main" id="{D2E5B61C-B7A1-4819-804D-E1A857BCD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701" y="2122687"/>
            <a:ext cx="2963270" cy="191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6 Ways for Managers to Improve Communication | CPA Practice Advisor">
            <a:extLst>
              <a:ext uri="{FF2B5EF4-FFF2-40B4-BE49-F238E27FC236}">
                <a16:creationId xmlns:a16="http://schemas.microsoft.com/office/drawing/2014/main" id="{C66895AF-86F5-4341-A455-F1B08945C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131" y="1950457"/>
            <a:ext cx="2639398" cy="220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666ACF-5F2B-4A15-AE43-5BCD445BA5D2}"/>
              </a:ext>
            </a:extLst>
          </p:cNvPr>
          <p:cNvSpPr txBox="1"/>
          <p:nvPr/>
        </p:nvSpPr>
        <p:spPr>
          <a:xfrm>
            <a:off x="724931" y="4735314"/>
            <a:ext cx="2693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현재까지 유일한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수어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번역 서비스로 높은 관심 예상</a:t>
            </a:r>
          </a:p>
        </p:txBody>
      </p:sp>
    </p:spTree>
    <p:extLst>
      <p:ext uri="{BB962C8B-B14F-4D97-AF65-F5344CB8AC3E}">
        <p14:creationId xmlns:p14="http://schemas.microsoft.com/office/powerpoint/2010/main" val="1031527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68B74B-865B-499C-99B5-4CEC2CE86E15}"/>
              </a:ext>
            </a:extLst>
          </p:cNvPr>
          <p:cNvSpPr txBox="1"/>
          <p:nvPr/>
        </p:nvSpPr>
        <p:spPr>
          <a:xfrm>
            <a:off x="8124549" y="4735313"/>
            <a:ext cx="3351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텍스트를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수어로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바꾸는 기능도 추가하여 양방향 소통이 가능하도록 구현 필요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A980B6-F06B-4B81-97A1-F9B5AFD96EF5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rgbClr val="A4D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C7423-F20A-49E2-87D4-6E574F679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08" y="-228183"/>
            <a:ext cx="2716070" cy="13580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E26CC1-3246-433A-A795-339D1EF6F8FD}"/>
              </a:ext>
            </a:extLst>
          </p:cNvPr>
          <p:cNvSpPr txBox="1"/>
          <p:nvPr/>
        </p:nvSpPr>
        <p:spPr>
          <a:xfrm>
            <a:off x="510967" y="266168"/>
            <a:ext cx="103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개선방향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543CD-4943-4EEC-9563-338E15D5B888}"/>
              </a:ext>
            </a:extLst>
          </p:cNvPr>
          <p:cNvSpPr txBox="1"/>
          <p:nvPr/>
        </p:nvSpPr>
        <p:spPr>
          <a:xfrm>
            <a:off x="4342295" y="4735313"/>
            <a:ext cx="308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자연스러운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수어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번역을 위한 알고리즘 연구 필요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666ACF-5F2B-4A15-AE43-5BCD445BA5D2}"/>
              </a:ext>
            </a:extLst>
          </p:cNvPr>
          <p:cNvSpPr txBox="1"/>
          <p:nvPr/>
        </p:nvSpPr>
        <p:spPr>
          <a:xfrm>
            <a:off x="765407" y="4735313"/>
            <a:ext cx="25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다양한 양질의 데이터를 확보하여 모델의 성능 향상이 필요</a:t>
            </a:r>
          </a:p>
        </p:txBody>
      </p:sp>
      <p:pic>
        <p:nvPicPr>
          <p:cNvPr id="2050" name="Picture 2" descr="What is deep learning? – TechTalks">
            <a:extLst>
              <a:ext uri="{FF2B5EF4-FFF2-40B4-BE49-F238E27FC236}">
                <a16:creationId xmlns:a16="http://schemas.microsoft.com/office/drawing/2014/main" id="{EEDF282D-F074-4BBA-B362-D2104E39C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32" y="2297801"/>
            <a:ext cx="24288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CBB1531-B7C7-4C27-8340-E4F578027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17" y="2178593"/>
            <a:ext cx="19526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양방향 화살표의 상징 로열티 무료 사진, 그림, 이미지 그리고 스톡포토그래피. Image 46672799.">
            <a:extLst>
              <a:ext uri="{FF2B5EF4-FFF2-40B4-BE49-F238E27FC236}">
                <a16:creationId xmlns:a16="http://schemas.microsoft.com/office/drawing/2014/main" id="{907E836E-DA98-41C6-9A14-A2B8C25F5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085" y="2178593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584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908DB7-7083-4F06-BCA3-F0CD90C82972}"/>
              </a:ext>
            </a:extLst>
          </p:cNvPr>
          <p:cNvSpPr txBox="1"/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b="1" dirty="0" err="1">
                <a:latin typeface="+mj-lt"/>
                <a:ea typeface="+mj-ea"/>
                <a:cs typeface="+mj-cs"/>
              </a:rPr>
              <a:t>느낀점</a:t>
            </a:r>
            <a:endParaRPr lang="ko-KR" altLang="en-US" sz="5400" b="1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3B934E-277E-43F7-9668-309BF3526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" r="-1" b="2299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84206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9161FF5-AA8C-4FA8-9304-7C978E5DCA36}"/>
              </a:ext>
            </a:extLst>
          </p:cNvPr>
          <p:cNvSpPr/>
          <p:nvPr/>
        </p:nvSpPr>
        <p:spPr>
          <a:xfrm>
            <a:off x="-48591" y="-123687"/>
            <a:ext cx="2835965" cy="7169426"/>
          </a:xfrm>
          <a:prstGeom prst="rect">
            <a:avLst/>
          </a:prstGeom>
          <a:solidFill>
            <a:srgbClr val="A4D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5C410B-48A5-4537-A150-9E4E79ACAB9F}"/>
              </a:ext>
            </a:extLst>
          </p:cNvPr>
          <p:cNvSpPr txBox="1"/>
          <p:nvPr/>
        </p:nvSpPr>
        <p:spPr>
          <a:xfrm>
            <a:off x="21402" y="900847"/>
            <a:ext cx="3724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42414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Contents</a:t>
            </a:r>
            <a:endParaRPr lang="ko-KR" altLang="en-US" sz="3600" b="1" dirty="0">
              <a:solidFill>
                <a:srgbClr val="42414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A163FB-0615-40D9-9AE0-5CC288542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91" y="-70679"/>
            <a:ext cx="2739914" cy="10425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9B4447-B0F5-4528-A8D7-F06A0E1561AE}"/>
              </a:ext>
            </a:extLst>
          </p:cNvPr>
          <p:cNvSpPr txBox="1"/>
          <p:nvPr/>
        </p:nvSpPr>
        <p:spPr>
          <a:xfrm>
            <a:off x="4506842" y="901725"/>
            <a:ext cx="1296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A4D79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001</a:t>
            </a:r>
            <a:endParaRPr lang="ko-KR" altLang="en-US" sz="4000" dirty="0">
              <a:solidFill>
                <a:srgbClr val="A4D79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6E18FE-C95D-4EFF-9967-38898088622D}"/>
              </a:ext>
            </a:extLst>
          </p:cNvPr>
          <p:cNvSpPr txBox="1"/>
          <p:nvPr/>
        </p:nvSpPr>
        <p:spPr>
          <a:xfrm>
            <a:off x="6113669" y="901725"/>
            <a:ext cx="254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42414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조원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0A2F36-62EE-47AA-9489-DA28476CD4B6}"/>
              </a:ext>
            </a:extLst>
          </p:cNvPr>
          <p:cNvSpPr txBox="1"/>
          <p:nvPr/>
        </p:nvSpPr>
        <p:spPr>
          <a:xfrm>
            <a:off x="4503529" y="2039203"/>
            <a:ext cx="1296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A4D79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002</a:t>
            </a:r>
            <a:endParaRPr lang="ko-KR" altLang="en-US" sz="4000" dirty="0">
              <a:solidFill>
                <a:srgbClr val="A4D79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F66B9-2F40-42EC-8CC3-8B4E277F8A09}"/>
              </a:ext>
            </a:extLst>
          </p:cNvPr>
          <p:cNvSpPr txBox="1"/>
          <p:nvPr/>
        </p:nvSpPr>
        <p:spPr>
          <a:xfrm>
            <a:off x="6113669" y="2039203"/>
            <a:ext cx="254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42414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환경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8BBA63-2504-44A0-9EE8-5C6BADA5222B}"/>
              </a:ext>
            </a:extLst>
          </p:cNvPr>
          <p:cNvSpPr txBox="1"/>
          <p:nvPr/>
        </p:nvSpPr>
        <p:spPr>
          <a:xfrm>
            <a:off x="4503529" y="3176681"/>
            <a:ext cx="1296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A4D79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003</a:t>
            </a:r>
            <a:endParaRPr lang="ko-KR" altLang="en-US" sz="4000" dirty="0">
              <a:solidFill>
                <a:srgbClr val="A4D79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41162C-06A3-4297-8320-9AC9C61A56CA}"/>
              </a:ext>
            </a:extLst>
          </p:cNvPr>
          <p:cNvSpPr txBox="1"/>
          <p:nvPr/>
        </p:nvSpPr>
        <p:spPr>
          <a:xfrm>
            <a:off x="6113668" y="3176681"/>
            <a:ext cx="3017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42414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사용된 기술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158C66-E668-42B0-896D-EE975EE94A54}"/>
              </a:ext>
            </a:extLst>
          </p:cNvPr>
          <p:cNvSpPr txBox="1"/>
          <p:nvPr/>
        </p:nvSpPr>
        <p:spPr>
          <a:xfrm>
            <a:off x="4503529" y="4207660"/>
            <a:ext cx="1296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A4D79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004</a:t>
            </a:r>
            <a:endParaRPr lang="ko-KR" altLang="en-US" sz="4000" dirty="0">
              <a:solidFill>
                <a:srgbClr val="A4D79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07D5D0-006C-4D9E-808C-B674676D35EE}"/>
              </a:ext>
            </a:extLst>
          </p:cNvPr>
          <p:cNvSpPr txBox="1"/>
          <p:nvPr/>
        </p:nvSpPr>
        <p:spPr>
          <a:xfrm>
            <a:off x="6113668" y="4207660"/>
            <a:ext cx="5336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rgbClr val="42414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 및 개선방향</a:t>
            </a:r>
            <a:endParaRPr lang="ko-KR" altLang="en-US" sz="4000" dirty="0">
              <a:solidFill>
                <a:srgbClr val="42414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BAD1AC-34B5-4400-BBE5-0165D2947912}"/>
              </a:ext>
            </a:extLst>
          </p:cNvPr>
          <p:cNvSpPr txBox="1"/>
          <p:nvPr/>
        </p:nvSpPr>
        <p:spPr>
          <a:xfrm>
            <a:off x="4503529" y="5238639"/>
            <a:ext cx="1296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A4D79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005</a:t>
            </a:r>
            <a:endParaRPr lang="ko-KR" altLang="en-US" sz="4000" dirty="0">
              <a:solidFill>
                <a:srgbClr val="A4D79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945CCD-8C34-4574-A9FB-272526ADCFDB}"/>
              </a:ext>
            </a:extLst>
          </p:cNvPr>
          <p:cNvSpPr txBox="1"/>
          <p:nvPr/>
        </p:nvSpPr>
        <p:spPr>
          <a:xfrm>
            <a:off x="6113668" y="5238639"/>
            <a:ext cx="5336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rgbClr val="42414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느낀점</a:t>
            </a:r>
            <a:endParaRPr lang="ko-KR" altLang="en-US" sz="4000" dirty="0">
              <a:solidFill>
                <a:srgbClr val="42414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366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908DB7-7083-4F06-BCA3-F0CD90C82972}"/>
              </a:ext>
            </a:extLst>
          </p:cNvPr>
          <p:cNvSpPr txBox="1"/>
          <p:nvPr/>
        </p:nvSpPr>
        <p:spPr>
          <a:xfrm>
            <a:off x="7496145" y="3743183"/>
            <a:ext cx="4087306" cy="1119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b="1" dirty="0">
                <a:latin typeface="휴먼모음T" panose="02030504000101010101" pitchFamily="18" charset="-127"/>
                <a:ea typeface="휴먼모음T" panose="02030504000101010101" pitchFamily="18" charset="-127"/>
                <a:cs typeface="+mj-cs"/>
              </a:rPr>
              <a:t>조원 소개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F2C3D6-33D5-4552-823A-845135D61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" r="-1" b="2299"/>
          <a:stretch/>
        </p:blipFill>
        <p:spPr>
          <a:xfrm>
            <a:off x="-57425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6385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071960-6D55-4E37-82EE-C8ECDB9BC41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rgbClr val="A4D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사람, 소년, 젊은, 가장이(가) 표시된 사진&#10;&#10;자동 생성된 설명">
            <a:extLst>
              <a:ext uri="{FF2B5EF4-FFF2-40B4-BE49-F238E27FC236}">
                <a16:creationId xmlns:a16="http://schemas.microsoft.com/office/drawing/2014/main" id="{0DE944F8-5DCE-4F49-9783-26AE3B95B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87" y="1298710"/>
            <a:ext cx="2163205" cy="2871304"/>
          </a:xfrm>
          <a:prstGeom prst="rect">
            <a:avLst/>
          </a:prstGeom>
          <a:ln w="19050">
            <a:solidFill>
              <a:srgbClr val="A4D79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9ECDF6-E4EC-4A12-A1F2-A4D8723CA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9177" y="1314172"/>
            <a:ext cx="2151199" cy="2871304"/>
          </a:xfrm>
          <a:prstGeom prst="rect">
            <a:avLst/>
          </a:prstGeom>
          <a:ln w="19050">
            <a:solidFill>
              <a:srgbClr val="A4D792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C147E6-B25C-48A8-A806-2FB5D0AEF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1619" y="1353929"/>
            <a:ext cx="2153478" cy="2871304"/>
          </a:xfrm>
          <a:prstGeom prst="rect">
            <a:avLst/>
          </a:prstGeom>
          <a:ln w="19050">
            <a:solidFill>
              <a:srgbClr val="A4D79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E0B59B-C7AB-4F6E-B6DB-43B13278B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096" y="1408607"/>
            <a:ext cx="2163205" cy="2761948"/>
          </a:xfrm>
          <a:prstGeom prst="rect">
            <a:avLst/>
          </a:prstGeom>
          <a:ln w="19050">
            <a:solidFill>
              <a:srgbClr val="A4D79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41F71C-1F25-452A-9E13-F5E684E076D6}"/>
              </a:ext>
            </a:extLst>
          </p:cNvPr>
          <p:cNvSpPr txBox="1"/>
          <p:nvPr/>
        </p:nvSpPr>
        <p:spPr>
          <a:xfrm>
            <a:off x="1023955" y="4369780"/>
            <a:ext cx="1108614" cy="461665"/>
          </a:xfrm>
          <a:prstGeom prst="rect">
            <a:avLst/>
          </a:prstGeom>
          <a:noFill/>
          <a:ln w="57150">
            <a:solidFill>
              <a:srgbClr val="A4D79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24141"/>
                </a:solidFill>
              </a:rPr>
              <a:t>김명진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98367-5B66-426D-8FD1-3D62B2339B09}"/>
              </a:ext>
            </a:extLst>
          </p:cNvPr>
          <p:cNvSpPr txBox="1"/>
          <p:nvPr/>
        </p:nvSpPr>
        <p:spPr>
          <a:xfrm>
            <a:off x="10137033" y="4369780"/>
            <a:ext cx="1108614" cy="461665"/>
          </a:xfrm>
          <a:prstGeom prst="rect">
            <a:avLst/>
          </a:prstGeom>
          <a:noFill/>
          <a:ln w="57150">
            <a:solidFill>
              <a:srgbClr val="A4D79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24141"/>
                </a:solidFill>
              </a:rPr>
              <a:t>김나현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08C788-0E0A-4C3A-AA56-4F32CCD89FB0}"/>
              </a:ext>
            </a:extLst>
          </p:cNvPr>
          <p:cNvSpPr txBox="1"/>
          <p:nvPr/>
        </p:nvSpPr>
        <p:spPr>
          <a:xfrm>
            <a:off x="4290615" y="4369780"/>
            <a:ext cx="1108614" cy="461665"/>
          </a:xfrm>
          <a:prstGeom prst="rect">
            <a:avLst/>
          </a:prstGeom>
          <a:noFill/>
          <a:ln w="57150">
            <a:solidFill>
              <a:srgbClr val="A4D79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424141"/>
                </a:solidFill>
              </a:rPr>
              <a:t>장근렬</a:t>
            </a:r>
            <a:endParaRPr lang="ko-KR" altLang="en-US" sz="2400" dirty="0">
              <a:solidFill>
                <a:srgbClr val="42414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72C8C-1E07-49D7-81B8-E67F5602B70F}"/>
              </a:ext>
            </a:extLst>
          </p:cNvPr>
          <p:cNvSpPr txBox="1"/>
          <p:nvPr/>
        </p:nvSpPr>
        <p:spPr>
          <a:xfrm>
            <a:off x="7320946" y="4369780"/>
            <a:ext cx="1108614" cy="461665"/>
          </a:xfrm>
          <a:prstGeom prst="rect">
            <a:avLst/>
          </a:prstGeom>
          <a:noFill/>
          <a:ln w="57150">
            <a:solidFill>
              <a:srgbClr val="A4D79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24141"/>
                </a:solidFill>
              </a:rPr>
              <a:t>이창민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FC0089-EC00-4086-8352-AAD85C82D8F0}"/>
              </a:ext>
            </a:extLst>
          </p:cNvPr>
          <p:cNvSpPr txBox="1"/>
          <p:nvPr/>
        </p:nvSpPr>
        <p:spPr>
          <a:xfrm>
            <a:off x="387775" y="5243443"/>
            <a:ext cx="2380974" cy="923330"/>
          </a:xfrm>
          <a:prstGeom prst="rect">
            <a:avLst/>
          </a:prstGeom>
          <a:noFill/>
          <a:ln w="44450">
            <a:solidFill>
              <a:srgbClr val="A4D79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기획</a:t>
            </a:r>
            <a:r>
              <a:rPr lang="en-US" altLang="ko-KR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및 웹 구현</a:t>
            </a:r>
            <a:r>
              <a:rPr lang="en-US" altLang="ko-KR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image classification </a:t>
            </a:r>
            <a:r>
              <a:rPr lang="ko-KR" altLang="en-US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9D3C1-B97A-4413-A517-CAE6C7D063FA}"/>
              </a:ext>
            </a:extLst>
          </p:cNvPr>
          <p:cNvSpPr txBox="1"/>
          <p:nvPr/>
        </p:nvSpPr>
        <p:spPr>
          <a:xfrm>
            <a:off x="3696155" y="5243443"/>
            <a:ext cx="2503106" cy="923330"/>
          </a:xfrm>
          <a:prstGeom prst="rect">
            <a:avLst/>
          </a:prstGeom>
          <a:noFill/>
          <a:ln w="44450">
            <a:solidFill>
              <a:srgbClr val="A4D79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기획</a:t>
            </a:r>
            <a:r>
              <a:rPr lang="en-US" altLang="ko-KR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및 </a:t>
            </a:r>
            <a:r>
              <a:rPr lang="en-US" altLang="ko-KR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image classification </a:t>
            </a:r>
            <a:r>
              <a:rPr lang="ko-KR" altLang="en-US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구현</a:t>
            </a:r>
            <a:r>
              <a:rPr lang="en-US" altLang="ko-KR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TTS</a:t>
            </a:r>
            <a:r>
              <a:rPr lang="ko-KR" altLang="en-US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EE8518-B492-40DB-AE66-CA3CFFFE1CF2}"/>
              </a:ext>
            </a:extLst>
          </p:cNvPr>
          <p:cNvSpPr txBox="1"/>
          <p:nvPr/>
        </p:nvSpPr>
        <p:spPr>
          <a:xfrm>
            <a:off x="6623700" y="5243443"/>
            <a:ext cx="2503106" cy="923330"/>
          </a:xfrm>
          <a:prstGeom prst="rect">
            <a:avLst/>
          </a:prstGeom>
          <a:noFill/>
          <a:ln w="44450">
            <a:solidFill>
              <a:srgbClr val="A4D79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기획</a:t>
            </a:r>
            <a:r>
              <a:rPr lang="en-US" altLang="ko-KR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및 </a:t>
            </a:r>
            <a:r>
              <a:rPr lang="en-US" altLang="ko-KR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image classification </a:t>
            </a:r>
            <a:r>
              <a:rPr lang="ko-KR" altLang="en-US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 제작</a:t>
            </a:r>
            <a:r>
              <a:rPr lang="en-US" altLang="ko-KR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  <a:r>
              <a:rPr lang="ko-KR" altLang="en-US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TTS</a:t>
            </a:r>
            <a:r>
              <a:rPr lang="ko-KR" altLang="en-US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1E2501-E80C-45A3-97B9-327F4559BC38}"/>
              </a:ext>
            </a:extLst>
          </p:cNvPr>
          <p:cNvSpPr txBox="1"/>
          <p:nvPr/>
        </p:nvSpPr>
        <p:spPr>
          <a:xfrm>
            <a:off x="9423223" y="5243443"/>
            <a:ext cx="2503106" cy="923330"/>
          </a:xfrm>
          <a:prstGeom prst="rect">
            <a:avLst/>
          </a:prstGeom>
          <a:noFill/>
          <a:ln w="44450">
            <a:solidFill>
              <a:srgbClr val="A4D79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기획</a:t>
            </a:r>
            <a:r>
              <a:rPr lang="en-US" altLang="ko-KR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및 </a:t>
            </a:r>
            <a:r>
              <a:rPr lang="en-US" altLang="ko-KR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image classification </a:t>
            </a:r>
            <a:r>
              <a:rPr lang="ko-KR" altLang="en-US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 제작</a:t>
            </a:r>
            <a:r>
              <a:rPr lang="en-US" altLang="ko-KR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solidFill>
                  <a:srgbClr val="42414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웹 디자인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D7F1526-B28D-416C-92AC-814724833C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08" y="-228183"/>
            <a:ext cx="2716070" cy="135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6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908DB7-7083-4F06-BCA3-F0CD90C82972}"/>
              </a:ext>
            </a:extLst>
          </p:cNvPr>
          <p:cNvSpPr txBox="1"/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b="1" dirty="0">
                <a:latin typeface="휴먼모음T" panose="02030504000101010101" pitchFamily="18" charset="-127"/>
                <a:ea typeface="휴먼모음T" panose="02030504000101010101" pitchFamily="18" charset="-127"/>
                <a:cs typeface="+mj-cs"/>
              </a:rPr>
              <a:t>환경 분석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ED36BD-DDA0-4CC1-AE2D-EB9E02FD3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" r="-1" b="2299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3687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28A6FD-8E11-4306-8551-FC9A6650A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1" y="4276512"/>
            <a:ext cx="11673512" cy="17691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7D06AF-1C3B-4086-BC09-B82FE7D96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1" y="1111131"/>
            <a:ext cx="10738402" cy="231786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CE0710F-5D8D-4FA1-A21A-0275EA5E40BC}"/>
              </a:ext>
            </a:extLst>
          </p:cNvPr>
          <p:cNvSpPr/>
          <p:nvPr/>
        </p:nvSpPr>
        <p:spPr>
          <a:xfrm>
            <a:off x="0" y="50800"/>
            <a:ext cx="12192000" cy="6807200"/>
          </a:xfrm>
          <a:prstGeom prst="rect">
            <a:avLst/>
          </a:prstGeom>
          <a:solidFill>
            <a:schemeClr val="bg2">
              <a:lumMod val="25000"/>
              <a:alpha val="79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3C63D8-9E37-48EA-A8B9-4555C286CE82}"/>
              </a:ext>
            </a:extLst>
          </p:cNvPr>
          <p:cNvSpPr txBox="1"/>
          <p:nvPr/>
        </p:nvSpPr>
        <p:spPr>
          <a:xfrm>
            <a:off x="2950816" y="2747618"/>
            <a:ext cx="7253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농인의</a:t>
            </a:r>
            <a:r>
              <a:rPr lang="ko-KR" altLang="en-US" sz="54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지속적인 증가</a:t>
            </a:r>
            <a:endParaRPr lang="en-US" altLang="ko-KR" sz="54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E6C318-1120-439F-9B49-1311CC898510}"/>
              </a:ext>
            </a:extLst>
          </p:cNvPr>
          <p:cNvSpPr/>
          <p:nvPr/>
        </p:nvSpPr>
        <p:spPr>
          <a:xfrm>
            <a:off x="5570363" y="1795605"/>
            <a:ext cx="605149" cy="271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83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4C36EDB-18D9-44A8-9C95-229A20C2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70"/>
            <a:ext cx="12185277" cy="67601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2F534A-1626-4A74-A60E-C33CD68B7C96}"/>
              </a:ext>
            </a:extLst>
          </p:cNvPr>
          <p:cNvSpPr/>
          <p:nvPr/>
        </p:nvSpPr>
        <p:spPr>
          <a:xfrm>
            <a:off x="1228357" y="129507"/>
            <a:ext cx="541576" cy="164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55AC0B-F36A-40A0-A965-076F3DAE8539}"/>
              </a:ext>
            </a:extLst>
          </p:cNvPr>
          <p:cNvSpPr/>
          <p:nvPr/>
        </p:nvSpPr>
        <p:spPr>
          <a:xfrm>
            <a:off x="6723" y="23535"/>
            <a:ext cx="12192000" cy="6807200"/>
          </a:xfrm>
          <a:prstGeom prst="rect">
            <a:avLst/>
          </a:prstGeom>
          <a:solidFill>
            <a:schemeClr val="bg2">
              <a:lumMod val="25000"/>
              <a:alpha val="79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60F4D6-7828-47BF-99E0-1240B4A0E91A}"/>
              </a:ext>
            </a:extLst>
          </p:cNvPr>
          <p:cNvSpPr txBox="1"/>
          <p:nvPr/>
        </p:nvSpPr>
        <p:spPr>
          <a:xfrm>
            <a:off x="2950816" y="2747618"/>
            <a:ext cx="7253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수화 번역 어플의 부재</a:t>
            </a:r>
            <a:endParaRPr lang="en-US" altLang="ko-KR" sz="54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01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1B46563-123A-44CF-8993-CBE7511C6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427" y="1719588"/>
            <a:ext cx="7143336" cy="965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8768FD-684E-45CE-A6F6-D88716C97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427" y="3050477"/>
            <a:ext cx="7410796" cy="10829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97AAB1-6662-4029-A029-D6ACC2E02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427" y="415405"/>
            <a:ext cx="6641481" cy="9944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6FE0D2-B0BA-4FF5-A26A-E8702BAC5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8427" y="4498768"/>
            <a:ext cx="7410796" cy="139841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70010-319C-44D2-9C25-DC5FB7ED9253}"/>
              </a:ext>
            </a:extLst>
          </p:cNvPr>
          <p:cNvSpPr/>
          <p:nvPr/>
        </p:nvSpPr>
        <p:spPr>
          <a:xfrm>
            <a:off x="6723" y="23535"/>
            <a:ext cx="12192000" cy="6807200"/>
          </a:xfrm>
          <a:prstGeom prst="rect">
            <a:avLst/>
          </a:prstGeom>
          <a:solidFill>
            <a:schemeClr val="bg2">
              <a:lumMod val="25000"/>
              <a:alpha val="79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DDC30F-5436-47A5-9066-D48FCFD6D770}"/>
              </a:ext>
            </a:extLst>
          </p:cNvPr>
          <p:cNvSpPr txBox="1"/>
          <p:nvPr/>
        </p:nvSpPr>
        <p:spPr>
          <a:xfrm>
            <a:off x="2805611" y="2626843"/>
            <a:ext cx="6386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마스크 착용으로 인한 구화의 어려움</a:t>
            </a:r>
            <a:endParaRPr lang="en-US" altLang="ko-KR" sz="54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57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시연영상">
            <a:hlinkClick r:id="" action="ppaction://media"/>
            <a:extLst>
              <a:ext uri="{FF2B5EF4-FFF2-40B4-BE49-F238E27FC236}">
                <a16:creationId xmlns:a16="http://schemas.microsoft.com/office/drawing/2014/main" id="{F39F8F3D-F8DE-4289-94A7-9FDDC9206F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75" y="249322"/>
            <a:ext cx="12125850" cy="59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6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237</Words>
  <Application>Microsoft Office PowerPoint</Application>
  <PresentationFormat>와이드스크린</PresentationFormat>
  <Paragraphs>66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한컴산뜻돋움</vt:lpstr>
      <vt:lpstr>휴먼둥근헤드라인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hustar16</dc:creator>
  <cp:lastModifiedBy>hustar16</cp:lastModifiedBy>
  <cp:revision>21</cp:revision>
  <dcterms:created xsi:type="dcterms:W3CDTF">2021-04-12T02:39:13Z</dcterms:created>
  <dcterms:modified xsi:type="dcterms:W3CDTF">2021-04-13T04:28:46Z</dcterms:modified>
</cp:coreProperties>
</file>